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5"/>
  </p:notesMasterIdLst>
  <p:handoutMasterIdLst>
    <p:handoutMasterId r:id="rId26"/>
  </p:handoutMasterIdLst>
  <p:sldIdLst>
    <p:sldId id="279" r:id="rId4"/>
    <p:sldId id="495" r:id="rId5"/>
    <p:sldId id="490" r:id="rId6"/>
    <p:sldId id="474" r:id="rId7"/>
    <p:sldId id="475" r:id="rId8"/>
    <p:sldId id="476" r:id="rId9"/>
    <p:sldId id="384" r:id="rId10"/>
    <p:sldId id="439" r:id="rId11"/>
    <p:sldId id="477" r:id="rId12"/>
    <p:sldId id="441" r:id="rId13"/>
    <p:sldId id="478" r:id="rId14"/>
    <p:sldId id="479" r:id="rId15"/>
    <p:sldId id="480" r:id="rId16"/>
    <p:sldId id="482" r:id="rId17"/>
    <p:sldId id="484" r:id="rId18"/>
    <p:sldId id="485" r:id="rId19"/>
    <p:sldId id="487" r:id="rId20"/>
    <p:sldId id="486" r:id="rId21"/>
    <p:sldId id="493" r:id="rId22"/>
    <p:sldId id="494" r:id="rId23"/>
    <p:sldId id="492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153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14336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82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9E955-BF4A-4AF0-8BFF-E24BFD472A6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82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5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73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737278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90483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4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352619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3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1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7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2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</a:t>
            </a:r>
            <a:r>
              <a:rPr lang="en-US" baseline="0" dirty="0" smtClean="0"/>
              <a:t> leave you with is a much better understanding of our state’s groundwater resources and appreciation for the challenges we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Simply stated the problem we are increasingly recognizing is that there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545A-EE1C-4728-95FC-F18A1784DD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7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464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June 21, 2018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Co-chairs: Senator Wiger           Representative Torkelson</a:t>
            </a:r>
          </a:p>
          <a:p>
            <a:pPr algn="ctr">
              <a:lnSpc>
                <a:spcPct val="150000"/>
              </a:lnSpc>
            </a:pP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Stark, Director</a:t>
            </a:r>
          </a:p>
          <a:p>
            <a:pPr algn="ctr">
              <a:lnSpc>
                <a:spcPct val="150000"/>
              </a:lnSpc>
            </a:pPr>
            <a:r>
              <a:rPr lang="en-US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Straight River, Becker County</a:t>
            </a:r>
            <a:endParaRPr lang="en-US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10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Six Issue Areas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39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Issue #1: Wastewater/Storm water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Issues: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Vetted Last Session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Infrastructure Needs are Large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Nine Recommendations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Four Moved Forward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Some Legislative Success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Re- review Each Issue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Recommend Some Issues Again</a:t>
            </a:r>
          </a:p>
        </p:txBody>
      </p:sp>
    </p:spTree>
    <p:extLst>
      <p:ext uri="{BB962C8B-B14F-4D97-AF65-F5344CB8AC3E}">
        <p14:creationId xmlns:p14="http://schemas.microsoft.com/office/powerpoint/2010/main" val="1163988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Issue # 2: Drinking Water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4343400" cy="54538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FFFF00"/>
                </a:solidFill>
              </a:rPr>
              <a:t>Issues: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Infrastructure Issues are Significant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Source-Water Protection for Rivers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Private 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Drinking Water: Threats include: Nitrate, Lead, Arsenic, Radon Bacteria, Viruses, Man-made Chemicals, Toxic Algae, Spills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FFFF00"/>
                </a:solidFill>
              </a:rPr>
              <a:t>Some Recommendations: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Source Water Protection for Rivers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Attention to Private wells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Infrastructure for Water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Evaluate the GW Protection Rule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16" descr="wudodrinking"/>
          <p:cNvPicPr>
            <a:picLocks noChangeAspect="1" noChangeArrowheads="1"/>
          </p:cNvPicPr>
          <p:nvPr/>
        </p:nvPicPr>
        <p:blipFill>
          <a:blip r:embed="rId3" cstate="print"/>
          <a:srcRect b="12252"/>
          <a:stretch>
            <a:fillRect/>
          </a:stretch>
        </p:blipFill>
        <p:spPr bwMode="auto">
          <a:xfrm>
            <a:off x="5943600" y="230188"/>
            <a:ext cx="2490291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978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5962" y="0"/>
            <a:ext cx="6950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Issue #3: Groundwater Sustainability: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Will We Run Out?</a:t>
            </a: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447800"/>
            <a:ext cx="655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Issues: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Warning Signs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Noted First In Lakes and Streams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Issues are Well Documented</a:t>
            </a:r>
          </a:p>
          <a:p>
            <a:endParaRPr lang="en-US" sz="2400" b="1" i="1" dirty="0" smtClean="0">
              <a:solidFill>
                <a:srgbClr val="FFFF00"/>
              </a:solidFill>
            </a:endParaRPr>
          </a:p>
          <a:p>
            <a:r>
              <a:rPr lang="en-US" sz="2400" b="1" i="1" u="sng" dirty="0" smtClean="0">
                <a:solidFill>
                  <a:srgbClr val="FFFF00"/>
                </a:solidFill>
              </a:rPr>
              <a:t>A </a:t>
            </a:r>
            <a:r>
              <a:rPr lang="en-US" sz="2400" b="1" u="sng" dirty="0" smtClean="0">
                <a:solidFill>
                  <a:srgbClr val="FFFF00"/>
                </a:solidFill>
              </a:rPr>
              <a:t>Few Recommendations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Balance our Water Bank Account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Assess our Water Balance (1W/1 Plan)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Economic Analysis-How Important?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Automate the Permit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Interactions GW/Lakes/Biology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34696"/>
            <a:ext cx="9148482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152400" y="152400"/>
            <a:ext cx="8686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Issue # 4: Sustainable Lakes</a:t>
            </a:r>
          </a:p>
          <a:p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Issues: Many Threats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GW Pumping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Chemicals/ Nutrients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Algae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Invasive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Warming Climate</a:t>
            </a:r>
          </a:p>
          <a:p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Few Recommendations: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Establish Status and Goals- Statewide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Protect Shorelines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of Deep and Shallow Lakes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Leaking Septic/Wastewater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Economic Value of our Lakes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45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4" y="-29894"/>
            <a:ext cx="9144000" cy="6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029066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 Issue #5:Water Retention</a:t>
            </a:r>
            <a:endParaRPr lang="en-US" sz="4400" b="1" dirty="0">
              <a:solidFill>
                <a:srgbClr val="FFFF00"/>
              </a:solidFill>
            </a:endParaRPr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Issues and Challenges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Drainage is an Urban and Rural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Drainage affects our GW, Streams and Lakes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Nutrients, Erosion, Stream Sediment</a:t>
            </a:r>
          </a:p>
          <a:p>
            <a:endParaRPr lang="en-US" sz="2800" b="1" u="sng" dirty="0" smtClean="0">
              <a:solidFill>
                <a:srgbClr val="FFFF00"/>
              </a:solidFill>
            </a:endParaRPr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Status and a Few Recommendations: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Understand Extent of Drainage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Evaluate Urban BMPs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Drainage affects GW recharge/Water Balances?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Assess BMPs for Individual Landscapes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Support Recommendations of the DWG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Incentivize the Right BMPs in the Right Areas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endParaRPr lang="en-US" sz="1200" b="1" dirty="0" smtClean="0">
              <a:solidFill>
                <a:srgbClr val="FFFF00"/>
              </a:solidFill>
            </a:endParaRPr>
          </a:p>
          <a:p>
            <a:endParaRPr lang="en-US" sz="1200" b="1" dirty="0">
              <a:solidFill>
                <a:srgbClr val="FFFF00"/>
              </a:solidFill>
            </a:endParaRPr>
          </a:p>
          <a:p>
            <a:pPr algn="ctr"/>
            <a:endParaRPr lang="en-US" sz="4400" b="1" dirty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 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819896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198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ARTMAN\archive\wy2010\05355200\photos\05355200.20100926ActionChannelFloodEllisonFavorit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36" y="-13115"/>
            <a:ext cx="9144000" cy="68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Issue # 6: Desired Future State for Water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72995" cy="7069628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/>
          <a:lstStyle/>
          <a:p>
            <a:pPr marL="517525" lvl="1" indent="0">
              <a:spcAft>
                <a:spcPts val="600"/>
              </a:spcAft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Expectations of the legacy Act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Value Land of 10,000 lakes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 are Real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Legacy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Clear about Expectations or How to get there </a:t>
            </a:r>
          </a:p>
          <a:p>
            <a:pPr marL="517525" lvl="1" indent="0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Recommendations: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our  Desired Future State?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Protect, Enhance, Maintain?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Full Cost of Water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Water on the Lands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 Mining and Climate Adaption Policy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to Achieve Goals</a:t>
            </a:r>
          </a:p>
          <a:p>
            <a:pPr marL="517525" lvl="1" indent="0">
              <a:spcAft>
                <a:spcPts val="600"/>
              </a:spcAft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25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2019 LWC Issues and Recommendations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>
                <a:solidFill>
                  <a:srgbClr val="FFFF00"/>
                </a:solidFill>
              </a:rPr>
              <a:t>Topical </a:t>
            </a:r>
            <a:r>
              <a:rPr lang="en-US" sz="3200" b="1" i="1" u="sng" dirty="0" smtClean="0">
                <a:solidFill>
                  <a:srgbClr val="FFFF00"/>
                </a:solidFill>
              </a:rPr>
              <a:t>areas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Waste-water*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Drinking 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Groundwater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Sustainable Lakes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Water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FFFF00"/>
                </a:solidFill>
              </a:rPr>
              <a:t>Future state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* Short term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7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Process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/>
            <a:r>
              <a:rPr lang="en-US" sz="3200" b="1" dirty="0" smtClean="0">
                <a:solidFill>
                  <a:srgbClr val="FFFF00"/>
                </a:solidFill>
              </a:rPr>
              <a:t>LWC Consensus on all/some, then: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Stakeholder/Agency Feedback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Issue Prioritization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Discussion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493538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marL="517525" lvl="1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		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Summer LWC Schedule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July </a:t>
            </a:r>
            <a:r>
              <a:rPr lang="en-US" b="1" dirty="0" smtClean="0">
                <a:solidFill>
                  <a:srgbClr val="FFFF00"/>
                </a:solidFill>
              </a:rPr>
              <a:t>23 (Monday--a </a:t>
            </a:r>
            <a:r>
              <a:rPr lang="en-US" b="1" dirty="0">
                <a:solidFill>
                  <a:srgbClr val="FFFF00"/>
                </a:solidFill>
              </a:rPr>
              <a:t>change from July </a:t>
            </a:r>
            <a:r>
              <a:rPr lang="en-US" b="1" dirty="0" smtClean="0">
                <a:solidFill>
                  <a:srgbClr val="FFFF00"/>
                </a:solidFill>
              </a:rPr>
              <a:t>16) Meeting and field </a:t>
            </a:r>
            <a:r>
              <a:rPr lang="en-US" b="1" dirty="0">
                <a:solidFill>
                  <a:srgbClr val="FFFF00"/>
                </a:solidFill>
              </a:rPr>
              <a:t>tour—urban water </a:t>
            </a:r>
            <a:r>
              <a:rPr lang="en-US" b="1" dirty="0" smtClean="0">
                <a:solidFill>
                  <a:srgbClr val="FFFF00"/>
                </a:solidFill>
              </a:rPr>
              <a:t>management: Full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August 20 (Monday) Meeting </a:t>
            </a:r>
            <a:r>
              <a:rPr lang="en-US" b="1" dirty="0">
                <a:solidFill>
                  <a:srgbClr val="FFFF00"/>
                </a:solidFill>
              </a:rPr>
              <a:t>and field tour—rural water </a:t>
            </a:r>
            <a:r>
              <a:rPr lang="en-US" b="1" dirty="0" smtClean="0">
                <a:solidFill>
                  <a:srgbClr val="FFFF00"/>
                </a:solidFill>
              </a:rPr>
              <a:t>management: Full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Stakeholder Issue Meetings to be scheduled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Visits to your Districts?</a:t>
            </a:r>
            <a:endParaRPr lang="en-US" b="1" dirty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6513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5139869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marL="517525" lvl="1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		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Call to Orders/Introductions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Approval </a:t>
            </a:r>
            <a:r>
              <a:rPr lang="en-US" b="1" dirty="0">
                <a:solidFill>
                  <a:srgbClr val="FFFF00"/>
                </a:solidFill>
              </a:rPr>
              <a:t>of </a:t>
            </a:r>
            <a:r>
              <a:rPr lang="en-US" b="1" dirty="0" smtClean="0">
                <a:solidFill>
                  <a:srgbClr val="FFFF00"/>
                </a:solidFill>
              </a:rPr>
              <a:t>minutes: </a:t>
            </a:r>
            <a:r>
              <a:rPr lang="en-US" b="1" dirty="0">
                <a:solidFill>
                  <a:srgbClr val="FFFF00"/>
                </a:solidFill>
              </a:rPr>
              <a:t>April </a:t>
            </a:r>
            <a:r>
              <a:rPr lang="en-US" b="1" dirty="0" smtClean="0">
                <a:solidFill>
                  <a:srgbClr val="FFFF00"/>
                </a:solidFill>
              </a:rPr>
              <a:t>23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Discussion-MAWD tours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Introduction-2019 Recommendations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Next Steps- 2019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Summer LWC Schedule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Update-Clean </a:t>
            </a:r>
            <a:r>
              <a:rPr lang="en-US" b="1" dirty="0">
                <a:solidFill>
                  <a:srgbClr val="FFFF00"/>
                </a:solidFill>
              </a:rPr>
              <a:t>Water Meeting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Updates </a:t>
            </a:r>
            <a:r>
              <a:rPr lang="en-US" b="1" dirty="0">
                <a:solidFill>
                  <a:srgbClr val="FFFF00"/>
                </a:solidFill>
              </a:rPr>
              <a:t>on water-related </a:t>
            </a:r>
            <a:r>
              <a:rPr lang="en-US" b="1" dirty="0" smtClean="0">
                <a:solidFill>
                  <a:srgbClr val="FFFF00"/>
                </a:solidFill>
              </a:rPr>
              <a:t>bills- 2018</a:t>
            </a:r>
            <a:endParaRPr lang="en-US" sz="1200" dirty="0"/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1523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887492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marL="517525" lvl="1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		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Update-Clean </a:t>
            </a:r>
            <a:r>
              <a:rPr lang="en-US" b="1" dirty="0">
                <a:solidFill>
                  <a:srgbClr val="FFFF00"/>
                </a:solidFill>
              </a:rPr>
              <a:t>Water </a:t>
            </a:r>
            <a:r>
              <a:rPr lang="en-US" b="1" dirty="0" smtClean="0">
                <a:solidFill>
                  <a:srgbClr val="FFFF00"/>
                </a:solidFill>
              </a:rPr>
              <a:t>Meeting</a:t>
            </a:r>
          </a:p>
          <a:p>
            <a:pPr marL="517525" lvl="1" indent="0">
              <a:buNone/>
            </a:pPr>
            <a:r>
              <a:rPr lang="en-US" sz="1600" b="1" dirty="0">
                <a:solidFill>
                  <a:srgbClr val="FFFF00"/>
                </a:solidFill>
              </a:rPr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BWSR: programs and project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Updates </a:t>
            </a:r>
            <a:r>
              <a:rPr lang="en-US" b="1" dirty="0">
                <a:solidFill>
                  <a:srgbClr val="FFFF00"/>
                </a:solidFill>
              </a:rPr>
              <a:t>on water-related </a:t>
            </a:r>
            <a:r>
              <a:rPr lang="en-US" b="1" dirty="0" smtClean="0">
                <a:solidFill>
                  <a:srgbClr val="FFFF00"/>
                </a:solidFill>
              </a:rPr>
              <a:t>bills- 2018</a:t>
            </a:r>
          </a:p>
          <a:p>
            <a:pPr marL="1204913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clean water </a:t>
            </a:r>
            <a:r>
              <a:rPr lang="en-US" sz="2000" dirty="0" smtClean="0">
                <a:solidFill>
                  <a:srgbClr val="FFFF00"/>
                </a:solidFill>
              </a:rPr>
              <a:t>supplemental appropriation bill was </a:t>
            </a:r>
            <a:r>
              <a:rPr lang="en-US" sz="2000" dirty="0">
                <a:solidFill>
                  <a:srgbClr val="FFFF00"/>
                </a:solidFill>
              </a:rPr>
              <a:t>included in the House Legacy </a:t>
            </a:r>
            <a:r>
              <a:rPr lang="en-US" sz="2000" dirty="0" smtClean="0">
                <a:solidFill>
                  <a:srgbClr val="FFFF00"/>
                </a:solidFill>
              </a:rPr>
              <a:t>bill but was not heard in the Senate </a:t>
            </a:r>
          </a:p>
          <a:p>
            <a:pPr marL="1204913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Watershed restoration bill  </a:t>
            </a:r>
            <a:r>
              <a:rPr lang="en-US" sz="2000" dirty="0">
                <a:solidFill>
                  <a:srgbClr val="FFFF00"/>
                </a:solidFill>
              </a:rPr>
              <a:t>was included in the supplemental budget </a:t>
            </a:r>
            <a:r>
              <a:rPr lang="en-US" sz="2000" dirty="0" smtClean="0">
                <a:solidFill>
                  <a:srgbClr val="FFFF00"/>
                </a:solidFill>
              </a:rPr>
              <a:t>bill--eventually </a:t>
            </a:r>
            <a:r>
              <a:rPr lang="en-US" sz="2000" dirty="0">
                <a:solidFill>
                  <a:srgbClr val="FFFF00"/>
                </a:solidFill>
              </a:rPr>
              <a:t>vetoed. </a:t>
            </a:r>
          </a:p>
          <a:p>
            <a:pPr marL="1204913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Wastewater Infrastructure: Partial success in the bonding bill. Also,  appropriations from the Trust Fund. </a:t>
            </a:r>
            <a:endParaRPr lang="en-US" sz="2000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5384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THANKS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FieldArchive\04015330\wy2012\photos\04015330.20120620 JDL\FloodKnifeFavorit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3845" y="0"/>
            <a:ext cx="9487845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52400" y="1143000"/>
            <a:ext cx="5943600" cy="990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strike="noStrike" kern="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kern="0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strike="noStrike" kern="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Recent Floods: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MN</a:t>
            </a:r>
            <a:r>
              <a:rPr lang="en-US" sz="4400" b="1" kern="0" noProof="0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+mj-cs"/>
              </a:rPr>
              <a:t>, WI and MI</a:t>
            </a:r>
            <a:endParaRPr kumimoji="0" lang="en-US" sz="4400" b="1" i="0" strike="noStrike" kern="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403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" y="-228600"/>
            <a:ext cx="9144000" cy="70866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4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2019 LWC Recommendations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Six Issues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6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LWC Priorities- 2019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5"/>
            <a:ext cx="8478032" cy="4801314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2018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Stakeholder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LWC Ranking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My Interpretations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Six Issues/Recommendations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Documents in Your Folders</a:t>
            </a:r>
            <a:r>
              <a:rPr lang="en-US" sz="4400" b="1" dirty="0">
                <a:solidFill>
                  <a:srgbClr val="FFFF00"/>
                </a:solidFill>
              </a:rPr>
              <a:t>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66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8" y="-214745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Process and This Meeting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0425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Six Issues/Recommendations:</a:t>
            </a:r>
          </a:p>
          <a:p>
            <a:pPr marL="860425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Consensus on all/some</a:t>
            </a:r>
          </a:p>
          <a:p>
            <a:pPr marL="860425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Then, move forward:</a:t>
            </a:r>
          </a:p>
          <a:p>
            <a:pPr marL="974725" lvl="1" indent="-457200">
              <a:buFont typeface="+mj-lt"/>
              <a:buAutoNum type="arabicPeriod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974725" lvl="1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Stakeholder/Agency/ LWC Feedback- Summer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LWC- Prioritization- Fall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2019 LWC Issues and Recommendations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>
                <a:solidFill>
                  <a:srgbClr val="FFFF00"/>
                </a:solidFill>
              </a:rPr>
              <a:t>Topical </a:t>
            </a:r>
            <a:r>
              <a:rPr lang="en-US" sz="3200" b="1" i="1" u="sng" dirty="0" smtClean="0">
                <a:solidFill>
                  <a:srgbClr val="FFFF00"/>
                </a:solidFill>
              </a:rPr>
              <a:t>areas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Waste-water*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Drinking 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Groundwater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Sustainable Lakes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Water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FFFF00"/>
                </a:solidFill>
              </a:rPr>
              <a:t>Future state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* Short term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How Can the Recommendations be Used?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816" y="1447800"/>
            <a:ext cx="3078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Legislation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Clean Water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LCCMR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Generate stakeholder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Guide Agency programing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02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Issue: A Firm Foundation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1989- GW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1999- USGS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2004- G16 Impaired Waters Plan (MPCA)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2005- DNR/GW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2006- Clean Water Legacy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2006- ENRTF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2008- Clean Water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2008 Legislative Water Sustainability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2009- EQB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2012- GW Management Area Plans (DNR)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2017- Freshwater Society  Reports on Water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Time to move forward on this foundation</a:t>
            </a:r>
          </a:p>
          <a:p>
            <a:pPr algn="ctr"/>
            <a:r>
              <a:rPr lang="en-US" sz="1000" b="1" dirty="0" smtClean="0">
                <a:solidFill>
                  <a:srgbClr val="FFFF00"/>
                </a:solidFill>
              </a:rPr>
              <a:t>(Worthington, MN-2012)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545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2222</TotalTime>
  <Words>903</Words>
  <Application>Microsoft Office PowerPoint</Application>
  <PresentationFormat>On-screen Show (4:3)</PresentationFormat>
  <Paragraphs>247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7-00134_MS_Qwest_template_Segoe</vt:lpstr>
      <vt:lpstr>White with Courier font for code slides</vt:lpstr>
      <vt:lpstr>PowerPoint Presentation</vt:lpstr>
      <vt:lpstr>Agenda</vt:lpstr>
      <vt:lpstr>PowerPoint Presentation</vt:lpstr>
      <vt:lpstr>PowerPoint Presentation</vt:lpstr>
      <vt:lpstr>LWC Priorities- 2019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 # 2: Drinking Water</vt:lpstr>
      <vt:lpstr>PowerPoint Presentation</vt:lpstr>
      <vt:lpstr>PowerPoint Presentation</vt:lpstr>
      <vt:lpstr>PowerPoint Presentation</vt:lpstr>
      <vt:lpstr> Issue # 6: Desired Future State for Water</vt:lpstr>
      <vt:lpstr>PowerPoint Presentation</vt:lpstr>
      <vt:lpstr>PowerPoint Presentation</vt:lpstr>
      <vt:lpstr>Agenda</vt:lpstr>
      <vt:lpstr>Agenda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Kasey Gerkovich</cp:lastModifiedBy>
  <cp:revision>209</cp:revision>
  <cp:lastPrinted>2018-04-20T14:20:07Z</cp:lastPrinted>
  <dcterms:created xsi:type="dcterms:W3CDTF">2015-03-10T18:36:30Z</dcterms:created>
  <dcterms:modified xsi:type="dcterms:W3CDTF">2018-07-20T17:07:00Z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